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7" r:id="rId3"/>
    <p:sldId id="264" r:id="rId4"/>
    <p:sldId id="266" r:id="rId5"/>
    <p:sldId id="258" r:id="rId6"/>
    <p:sldId id="260" r:id="rId7"/>
    <p:sldId id="265" r:id="rId8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7" autoAdjust="0"/>
    <p:restoredTop sz="82380" autoAdjust="0"/>
  </p:normalViewPr>
  <p:slideViewPr>
    <p:cSldViewPr>
      <p:cViewPr>
        <p:scale>
          <a:sx n="75" d="100"/>
          <a:sy n="75" d="100"/>
        </p:scale>
        <p:origin x="-274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C3DB5-CE9E-42AB-A570-93DEB5CA1072}" type="doc">
      <dgm:prSet loTypeId="urn:microsoft.com/office/officeart/2005/8/layout/arrow2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3334379-CFC8-4691-A576-6C2244953721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Круглые столы</a:t>
          </a:r>
        </a:p>
      </dgm:t>
    </dgm:pt>
    <dgm:pt modelId="{1FF21486-C881-4669-9614-98994276BEDA}" type="parTrans" cxnId="{47E7FC47-16FF-45CF-B80A-9ED282353405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01392972-CC12-4588-B0FC-2FE17A998F9A}" type="sibTrans" cxnId="{47E7FC47-16FF-45CF-B80A-9ED282353405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AE77EF38-2866-43F1-8E92-6EB3FE900907}">
      <dgm:prSet phldrT="[Текст]" custT="1"/>
      <dgm:spPr/>
      <dgm:t>
        <a:bodyPr/>
        <a:lstStyle/>
        <a:p>
          <a:endParaRPr lang="ru-RU" sz="20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</a:endParaRPr>
        </a:p>
      </dgm:t>
    </dgm:pt>
    <dgm:pt modelId="{F258117C-00E2-48E5-A223-99BAFB511F2E}" type="parTrans" cxnId="{B1E04735-B971-4F3B-9437-C84E24DDA21E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3E625A00-48E0-42F4-880B-B2AFDCC2A98D}" type="sibTrans" cxnId="{B1E04735-B971-4F3B-9437-C84E24DDA21E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51FBD65A-CB9A-4296-90D2-137622626AD9}">
      <dgm:prSet phldrT="[Текст]" custT="1"/>
      <dgm:spPr/>
      <dgm:t>
        <a:bodyPr/>
        <a:lstStyle/>
        <a:p>
          <a:endParaRPr lang="ru-RU" sz="20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</a:endParaRPr>
        </a:p>
      </dgm:t>
    </dgm:pt>
    <dgm:pt modelId="{FFD0E1EC-F05C-4AB7-9BD5-76404CF23525}" type="parTrans" cxnId="{E0A06194-6214-446A-A28B-7ECE99196108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5988EBD5-A21C-47B9-A837-9B5192436698}" type="sibTrans" cxnId="{E0A06194-6214-446A-A28B-7ECE99196108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A004E974-627C-4502-8B2C-FA6D5DF7E72B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rPr>
            <a:t>Проблемные  семинары,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rPr>
            <a:t>образовательные сессии</a:t>
          </a:r>
          <a:endParaRPr lang="ru-RU" sz="1400" b="1" dirty="0">
            <a:solidFill>
              <a:srgbClr val="002060"/>
            </a:solidFill>
            <a:latin typeface="Arial Narrow" panose="020B0606020202030204" pitchFamily="34" charset="0"/>
            <a:cs typeface="Arial" pitchFamily="34" charset="0"/>
          </a:endParaRPr>
        </a:p>
      </dgm:t>
    </dgm:pt>
    <dgm:pt modelId="{81539CA9-B067-4083-A8DA-0DFED57E9904}" type="parTrans" cxnId="{465DBE84-1183-4CBC-A454-9836F1557907}">
      <dgm:prSet/>
      <dgm:spPr/>
      <dgm:t>
        <a:bodyPr/>
        <a:lstStyle/>
        <a:p>
          <a:endParaRPr lang="ru-RU"/>
        </a:p>
      </dgm:t>
    </dgm:pt>
    <dgm:pt modelId="{C40AADC6-A487-4EB4-BF8E-117F75E8938D}" type="sibTrans" cxnId="{465DBE84-1183-4CBC-A454-9836F1557907}">
      <dgm:prSet/>
      <dgm:spPr/>
      <dgm:t>
        <a:bodyPr/>
        <a:lstStyle/>
        <a:p>
          <a:endParaRPr lang="ru-RU"/>
        </a:p>
      </dgm:t>
    </dgm:pt>
    <dgm:pt modelId="{50E4CBB1-CF87-44FF-A5A1-112A5FEA023E}" type="pres">
      <dgm:prSet presAssocID="{BEDC3DB5-CE9E-42AB-A570-93DEB5CA107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8BCA82-BBFA-4126-ABAB-19101E291BC9}" type="pres">
      <dgm:prSet presAssocID="{BEDC3DB5-CE9E-42AB-A570-93DEB5CA1072}" presName="arrow" presStyleLbl="bgShp" presStyleIdx="0" presStyleCnt="1" custLinFactNeighborX="-3032" custLinFactNeighborY="-16286"/>
      <dgm:spPr/>
    </dgm:pt>
    <dgm:pt modelId="{EC6885B0-7590-4C49-BD38-F5515F8C022C}" type="pres">
      <dgm:prSet presAssocID="{BEDC3DB5-CE9E-42AB-A570-93DEB5CA1072}" presName="arrowDiagram4" presStyleCnt="0"/>
      <dgm:spPr/>
    </dgm:pt>
    <dgm:pt modelId="{7DD83D99-9AD1-48C5-8DEF-8BF4A7FCE1E1}" type="pres">
      <dgm:prSet presAssocID="{53334379-CFC8-4691-A576-6C2244953721}" presName="bullet4a" presStyleLbl="node1" presStyleIdx="0" presStyleCnt="4"/>
      <dgm:spPr/>
    </dgm:pt>
    <dgm:pt modelId="{B6FDE67B-B38D-4959-97DA-B0AE84C332CD}" type="pres">
      <dgm:prSet presAssocID="{53334379-CFC8-4691-A576-6C2244953721}" presName="textBox4a" presStyleLbl="revTx" presStyleIdx="0" presStyleCnt="4" custScaleX="157545" custLinFactNeighborX="-60397" custLinFactNeighborY="18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3CFAA-A8A5-4520-9324-F3D2DF434454}" type="pres">
      <dgm:prSet presAssocID="{AE77EF38-2866-43F1-8E92-6EB3FE900907}" presName="bullet4b" presStyleLbl="node1" presStyleIdx="1" presStyleCnt="4"/>
      <dgm:spPr/>
    </dgm:pt>
    <dgm:pt modelId="{29F87FE3-8F03-432D-A2CF-A1F2286BABBE}" type="pres">
      <dgm:prSet presAssocID="{AE77EF38-2866-43F1-8E92-6EB3FE900907}" presName="textBox4b" presStyleLbl="revTx" presStyleIdx="1" presStyleCnt="4" custScaleX="187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33740-6AD2-485A-907C-F78A1F3CE13D}" type="pres">
      <dgm:prSet presAssocID="{51FBD65A-CB9A-4296-90D2-137622626AD9}" presName="bullet4c" presStyleLbl="node1" presStyleIdx="2" presStyleCnt="4"/>
      <dgm:spPr/>
    </dgm:pt>
    <dgm:pt modelId="{3841686F-7C2D-4813-BF5E-1EF666904198}" type="pres">
      <dgm:prSet presAssocID="{51FBD65A-CB9A-4296-90D2-137622626AD9}" presName="textBox4c" presStyleLbl="revTx" presStyleIdx="2" presStyleCnt="4" custScaleX="208186" custLinFactNeighborX="8841" custLinFactNeighborY="6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06154-FB68-487D-978B-8ABA3E34F4D9}" type="pres">
      <dgm:prSet presAssocID="{A004E974-627C-4502-8B2C-FA6D5DF7E72B}" presName="bullet4d" presStyleLbl="node1" presStyleIdx="3" presStyleCnt="4"/>
      <dgm:spPr/>
    </dgm:pt>
    <dgm:pt modelId="{39CA469F-0260-484C-BE56-FF41A65AC7EA}" type="pres">
      <dgm:prSet presAssocID="{A004E974-627C-4502-8B2C-FA6D5DF7E72B}" presName="textBox4d" presStyleLbl="revTx" presStyleIdx="3" presStyleCnt="4" custScaleX="214611" custScaleY="42349" custLinFactX="-100000" custLinFactNeighborX="-145365" custLinFactNeighborY="15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0AF34B-FE39-4901-9523-4573558E08E5}" type="presOf" srcId="{AE77EF38-2866-43F1-8E92-6EB3FE900907}" destId="{29F87FE3-8F03-432D-A2CF-A1F2286BABBE}" srcOrd="0" destOrd="0" presId="urn:microsoft.com/office/officeart/2005/8/layout/arrow2"/>
    <dgm:cxn modelId="{E0A06194-6214-446A-A28B-7ECE99196108}" srcId="{BEDC3DB5-CE9E-42AB-A570-93DEB5CA1072}" destId="{51FBD65A-CB9A-4296-90D2-137622626AD9}" srcOrd="2" destOrd="0" parTransId="{FFD0E1EC-F05C-4AB7-9BD5-76404CF23525}" sibTransId="{5988EBD5-A21C-47B9-A837-9B5192436698}"/>
    <dgm:cxn modelId="{47E7FC47-16FF-45CF-B80A-9ED282353405}" srcId="{BEDC3DB5-CE9E-42AB-A570-93DEB5CA1072}" destId="{53334379-CFC8-4691-A576-6C2244953721}" srcOrd="0" destOrd="0" parTransId="{1FF21486-C881-4669-9614-98994276BEDA}" sibTransId="{01392972-CC12-4588-B0FC-2FE17A998F9A}"/>
    <dgm:cxn modelId="{B0DB8727-1416-41F8-892A-22C9A154BABB}" type="presOf" srcId="{51FBD65A-CB9A-4296-90D2-137622626AD9}" destId="{3841686F-7C2D-4813-BF5E-1EF666904198}" srcOrd="0" destOrd="0" presId="urn:microsoft.com/office/officeart/2005/8/layout/arrow2"/>
    <dgm:cxn modelId="{AB5FCA03-995F-4CB6-A42D-EF317F3D2A75}" type="presOf" srcId="{53334379-CFC8-4691-A576-6C2244953721}" destId="{B6FDE67B-B38D-4959-97DA-B0AE84C332CD}" srcOrd="0" destOrd="0" presId="urn:microsoft.com/office/officeart/2005/8/layout/arrow2"/>
    <dgm:cxn modelId="{EDD5EC58-E01C-46FD-B9DC-95DC8372DB21}" type="presOf" srcId="{BEDC3DB5-CE9E-42AB-A570-93DEB5CA1072}" destId="{50E4CBB1-CF87-44FF-A5A1-112A5FEA023E}" srcOrd="0" destOrd="0" presId="urn:microsoft.com/office/officeart/2005/8/layout/arrow2"/>
    <dgm:cxn modelId="{88D88C16-00AE-4E5B-A56E-6F30C0807CB8}" type="presOf" srcId="{A004E974-627C-4502-8B2C-FA6D5DF7E72B}" destId="{39CA469F-0260-484C-BE56-FF41A65AC7EA}" srcOrd="0" destOrd="0" presId="urn:microsoft.com/office/officeart/2005/8/layout/arrow2"/>
    <dgm:cxn modelId="{B1E04735-B971-4F3B-9437-C84E24DDA21E}" srcId="{BEDC3DB5-CE9E-42AB-A570-93DEB5CA1072}" destId="{AE77EF38-2866-43F1-8E92-6EB3FE900907}" srcOrd="1" destOrd="0" parTransId="{F258117C-00E2-48E5-A223-99BAFB511F2E}" sibTransId="{3E625A00-48E0-42F4-880B-B2AFDCC2A98D}"/>
    <dgm:cxn modelId="{465DBE84-1183-4CBC-A454-9836F1557907}" srcId="{BEDC3DB5-CE9E-42AB-A570-93DEB5CA1072}" destId="{A004E974-627C-4502-8B2C-FA6D5DF7E72B}" srcOrd="3" destOrd="0" parTransId="{81539CA9-B067-4083-A8DA-0DFED57E9904}" sibTransId="{C40AADC6-A487-4EB4-BF8E-117F75E8938D}"/>
    <dgm:cxn modelId="{713A9BBB-72DE-4E56-B076-09AAD341EC15}" type="presParOf" srcId="{50E4CBB1-CF87-44FF-A5A1-112A5FEA023E}" destId="{358BCA82-BBFA-4126-ABAB-19101E291BC9}" srcOrd="0" destOrd="0" presId="urn:microsoft.com/office/officeart/2005/8/layout/arrow2"/>
    <dgm:cxn modelId="{36CAC9BA-DB22-41FA-9049-62024758253D}" type="presParOf" srcId="{50E4CBB1-CF87-44FF-A5A1-112A5FEA023E}" destId="{EC6885B0-7590-4C49-BD38-F5515F8C022C}" srcOrd="1" destOrd="0" presId="urn:microsoft.com/office/officeart/2005/8/layout/arrow2"/>
    <dgm:cxn modelId="{F04B8BA8-7A0F-496F-9630-36FEEF7BFEB1}" type="presParOf" srcId="{EC6885B0-7590-4C49-BD38-F5515F8C022C}" destId="{7DD83D99-9AD1-48C5-8DEF-8BF4A7FCE1E1}" srcOrd="0" destOrd="0" presId="urn:microsoft.com/office/officeart/2005/8/layout/arrow2"/>
    <dgm:cxn modelId="{19814BD2-000C-4286-93F7-9315F18387AD}" type="presParOf" srcId="{EC6885B0-7590-4C49-BD38-F5515F8C022C}" destId="{B6FDE67B-B38D-4959-97DA-B0AE84C332CD}" srcOrd="1" destOrd="0" presId="urn:microsoft.com/office/officeart/2005/8/layout/arrow2"/>
    <dgm:cxn modelId="{1EFAE599-23B1-4C4B-BE0A-C4D081040CB1}" type="presParOf" srcId="{EC6885B0-7590-4C49-BD38-F5515F8C022C}" destId="{A9F3CFAA-A8A5-4520-9324-F3D2DF434454}" srcOrd="2" destOrd="0" presId="urn:microsoft.com/office/officeart/2005/8/layout/arrow2"/>
    <dgm:cxn modelId="{1B506DFB-A859-4161-ABD7-431D12777861}" type="presParOf" srcId="{EC6885B0-7590-4C49-BD38-F5515F8C022C}" destId="{29F87FE3-8F03-432D-A2CF-A1F2286BABBE}" srcOrd="3" destOrd="0" presId="urn:microsoft.com/office/officeart/2005/8/layout/arrow2"/>
    <dgm:cxn modelId="{78899B5E-91C2-4109-94FB-AB7818E10E94}" type="presParOf" srcId="{EC6885B0-7590-4C49-BD38-F5515F8C022C}" destId="{C0633740-6AD2-485A-907C-F78A1F3CE13D}" srcOrd="4" destOrd="0" presId="urn:microsoft.com/office/officeart/2005/8/layout/arrow2"/>
    <dgm:cxn modelId="{E8782F7F-D054-4FB7-BEF0-556AA7165D0F}" type="presParOf" srcId="{EC6885B0-7590-4C49-BD38-F5515F8C022C}" destId="{3841686F-7C2D-4813-BF5E-1EF666904198}" srcOrd="5" destOrd="0" presId="urn:microsoft.com/office/officeart/2005/8/layout/arrow2"/>
    <dgm:cxn modelId="{D8EF93C4-B1CD-4A9E-AC20-1923A798066E}" type="presParOf" srcId="{EC6885B0-7590-4C49-BD38-F5515F8C022C}" destId="{57606154-FB68-487D-978B-8ABA3E34F4D9}" srcOrd="6" destOrd="0" presId="urn:microsoft.com/office/officeart/2005/8/layout/arrow2"/>
    <dgm:cxn modelId="{5F08A317-5204-4697-AE7B-ADBD5B1BD284}" type="presParOf" srcId="{EC6885B0-7590-4C49-BD38-F5515F8C022C}" destId="{39CA469F-0260-484C-BE56-FF41A65AC7E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5AA2E1-05F1-4254-8AB6-4E053770F98A}" type="doc">
      <dgm:prSet loTypeId="urn:microsoft.com/office/officeart/2009/3/layout/StepUpProcess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10AAD09-0668-44EA-A4D4-E21A2D114EC3}">
      <dgm:prSet phldrT="[Текст]" custT="1"/>
      <dgm:spPr/>
      <dgm:t>
        <a:bodyPr/>
        <a:lstStyle/>
        <a:p>
          <a:pPr algn="l"/>
          <a:endParaRPr lang="ru-RU" sz="1400" b="1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algn="l"/>
          <a:endParaRPr lang="ru-RU" sz="600" b="1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algn="l"/>
          <a:r>
            <a:rPr lang="ru-RU" sz="1400" b="1" dirty="0" smtClean="0">
              <a:solidFill>
                <a:srgbClr val="FF0000"/>
              </a:solidFill>
              <a:latin typeface="Arial Narrow" panose="020B0606020202030204" pitchFamily="34" charset="0"/>
            </a:rPr>
            <a:t>Бал 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педагогов, дидактические спектакли</a:t>
          </a:r>
          <a:endParaRPr lang="ru-RU" sz="1400" b="1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04368C82-FCCB-4007-A503-AFF8A127D534}" type="parTrans" cxnId="{602213DD-39E8-46F5-BA27-E23497442838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42884E13-9DBA-4912-A546-E9DCFC39EB7E}" type="sibTrans" cxnId="{602213DD-39E8-46F5-BA27-E23497442838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121BC5E5-1720-4C31-8323-99294E34C316}">
      <dgm:prSet phldrT="[Текст]" custT="1"/>
      <dgm:spPr/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endParaRPr lang="ru-RU" sz="1400" b="1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ru-RU" sz="1400" b="1" dirty="0" smtClean="0">
              <a:solidFill>
                <a:srgbClr val="FF0000"/>
              </a:solidFill>
              <a:latin typeface="Arial Narrow" panose="020B0606020202030204" pitchFamily="34" charset="0"/>
            </a:rPr>
            <a:t>Открытый урок под открытым небом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«В 6 часов вечера после войны»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(с участием Главы Администрации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г. Тюмени)</a:t>
          </a:r>
          <a:endParaRPr lang="ru-RU" sz="1100" b="1" dirty="0">
            <a:solidFill>
              <a:schemeClr val="tx2">
                <a:lumMod val="75000"/>
              </a:schemeClr>
            </a:solidFill>
            <a:latin typeface="Arial Narrow" panose="020B0606020202030204" pitchFamily="34" charset="0"/>
          </a:endParaRPr>
        </a:p>
      </dgm:t>
    </dgm:pt>
    <dgm:pt modelId="{5AFC8815-07E6-4E0F-A7E6-188265F73E9D}" type="parTrans" cxnId="{15E4B238-DE4B-4D0C-9299-CA8BF2BB3CD1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A716CFF9-A4C5-495D-993C-060145009080}" type="sibTrans" cxnId="{15E4B238-DE4B-4D0C-9299-CA8BF2BB3CD1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335D4ADF-B8A4-4A95-937B-F2B510E0531A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Общегородское </a:t>
          </a:r>
        </a:p>
        <a:p>
          <a:pPr algn="l">
            <a:spcAft>
              <a:spcPts val="0"/>
            </a:spcAft>
          </a:pP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мероприятие «</a:t>
          </a:r>
          <a:r>
            <a:rPr lang="ru-RU" sz="1400" b="1" dirty="0" smtClean="0">
              <a:solidFill>
                <a:srgbClr val="FF0000"/>
              </a:solidFill>
              <a:latin typeface="Arial Narrow" panose="020B0606020202030204" pitchFamily="34" charset="0"/>
            </a:rPr>
            <a:t>Вальс на Царской Набережной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»,</a:t>
          </a:r>
        </a:p>
        <a:p>
          <a:pPr algn="l">
            <a:spcAft>
              <a:spcPts val="0"/>
            </a:spcAft>
          </a:pPr>
          <a:r>
            <a:rPr lang="ru-RU" sz="1400" b="1" dirty="0" smtClean="0">
              <a:solidFill>
                <a:srgbClr val="C00000"/>
              </a:solidFill>
              <a:latin typeface="Arial Narrow" panose="020B0606020202030204" pitchFamily="34" charset="0"/>
            </a:rPr>
            <a:t>Слёт 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</a:t>
          </a:r>
        </a:p>
        <a:p>
          <a:pPr algn="l">
            <a:spcAft>
              <a:spcPts val="0"/>
            </a:spcAft>
          </a:pPr>
          <a:r>
            <a:rPr lang="ru-RU" sz="1400" b="1" dirty="0" smtClean="0">
              <a:solidFill>
                <a:srgbClr val="FF0000"/>
              </a:solidFill>
              <a:latin typeface="Arial Narrow" panose="020B0606020202030204" pitchFamily="34" charset="0"/>
            </a:rPr>
            <a:t>Форум 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</a:t>
          </a:r>
        </a:p>
      </dgm:t>
    </dgm:pt>
    <dgm:pt modelId="{298D8DE2-F395-4067-ABDE-24BEBFF66A88}" type="parTrans" cxnId="{278841A7-FBD3-440A-97AC-F707A020130D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22963A07-33B4-4988-BA0E-B4B2AC125ECF}" type="sibTrans" cxnId="{278841A7-FBD3-440A-97AC-F707A020130D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C3BAC599-CE81-4B6E-85DD-ADB62C4656E2}" type="pres">
      <dgm:prSet presAssocID="{AA5AA2E1-05F1-4254-8AB6-4E053770F98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0333AC-473A-4A1A-A3DD-749A76B68C0C}" type="pres">
      <dgm:prSet presAssocID="{E10AAD09-0668-44EA-A4D4-E21A2D114EC3}" presName="composite" presStyleCnt="0"/>
      <dgm:spPr/>
    </dgm:pt>
    <dgm:pt modelId="{67440AE0-48A5-4EAF-9DBB-F1463528DF41}" type="pres">
      <dgm:prSet presAssocID="{E10AAD09-0668-44EA-A4D4-E21A2D114EC3}" presName="LShape" presStyleLbl="alignNode1" presStyleIdx="0" presStyleCnt="5" custLinFactNeighborX="-32625" custLinFactNeighborY="34063"/>
      <dgm:spPr/>
    </dgm:pt>
    <dgm:pt modelId="{32BF12F9-0650-4793-8634-EA3916146729}" type="pres">
      <dgm:prSet presAssocID="{E10AAD09-0668-44EA-A4D4-E21A2D114EC3}" presName="ParentText" presStyleLbl="revTx" presStyleIdx="0" presStyleCnt="3" custLinFactNeighborX="-32966" custLinFactNeighborY="314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7852F-655D-4CA7-B280-36216F673AFC}" type="pres">
      <dgm:prSet presAssocID="{E10AAD09-0668-44EA-A4D4-E21A2D114EC3}" presName="Triangle" presStyleLbl="alignNode1" presStyleIdx="1" presStyleCnt="5" custLinFactX="-82256" custLinFactNeighborX="-100000" custLinFactNeighborY="79175"/>
      <dgm:spPr>
        <a:solidFill>
          <a:srgbClr val="FFBF9F"/>
        </a:solidFill>
      </dgm:spPr>
      <dgm:t>
        <a:bodyPr/>
        <a:lstStyle/>
        <a:p>
          <a:endParaRPr lang="ru-RU"/>
        </a:p>
      </dgm:t>
    </dgm:pt>
    <dgm:pt modelId="{58BD3F18-70DD-44D9-907D-040DABA1DB67}" type="pres">
      <dgm:prSet presAssocID="{42884E13-9DBA-4912-A546-E9DCFC39EB7E}" presName="sibTrans" presStyleCnt="0"/>
      <dgm:spPr/>
    </dgm:pt>
    <dgm:pt modelId="{C3A58821-8E44-446E-99BF-01BEB41387C4}" type="pres">
      <dgm:prSet presAssocID="{42884E13-9DBA-4912-A546-E9DCFC39EB7E}" presName="space" presStyleCnt="0"/>
      <dgm:spPr/>
    </dgm:pt>
    <dgm:pt modelId="{39584160-BD5A-4F41-B07E-AB270AC96FA1}" type="pres">
      <dgm:prSet presAssocID="{121BC5E5-1720-4C31-8323-99294E34C316}" presName="composite" presStyleCnt="0"/>
      <dgm:spPr/>
    </dgm:pt>
    <dgm:pt modelId="{A5A1B9B7-3B7F-4920-969F-69A26E2C2D80}" type="pres">
      <dgm:prSet presAssocID="{121BC5E5-1720-4C31-8323-99294E34C316}" presName="LShape" presStyleLbl="alignNode1" presStyleIdx="2" presStyleCnt="5" custLinFactNeighborX="-34575" custLinFactNeighborY="18803"/>
      <dgm:spPr/>
    </dgm:pt>
    <dgm:pt modelId="{8C65EFE8-911E-492D-AA60-BC790DAF2B14}" type="pres">
      <dgm:prSet presAssocID="{121BC5E5-1720-4C31-8323-99294E34C316}" presName="ParentText" presStyleLbl="revTx" presStyleIdx="1" presStyleCnt="3" custLinFactNeighborX="-35375" custLinFactNeighborY="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067D4-F80B-4DD3-9912-45D10F27AF49}" type="pres">
      <dgm:prSet presAssocID="{121BC5E5-1720-4C31-8323-99294E34C316}" presName="Triangle" presStyleLbl="alignNode1" presStyleIdx="3" presStyleCnt="5" custLinFactX="-100000" custLinFactNeighborX="-104153" custLinFactNeighborY="87327"/>
      <dgm:spPr/>
      <dgm:t>
        <a:bodyPr/>
        <a:lstStyle/>
        <a:p>
          <a:endParaRPr lang="ru-RU"/>
        </a:p>
      </dgm:t>
    </dgm:pt>
    <dgm:pt modelId="{7B436226-CBE2-4A46-ABAD-C39F2222BF79}" type="pres">
      <dgm:prSet presAssocID="{A716CFF9-A4C5-495D-993C-060145009080}" presName="sibTrans" presStyleCnt="0"/>
      <dgm:spPr/>
    </dgm:pt>
    <dgm:pt modelId="{6557C5A7-B407-4192-9B35-D32A4FDE4EB3}" type="pres">
      <dgm:prSet presAssocID="{A716CFF9-A4C5-495D-993C-060145009080}" presName="space" presStyleCnt="0"/>
      <dgm:spPr/>
    </dgm:pt>
    <dgm:pt modelId="{EF173FFD-BC6E-43F3-A9F7-3E248CCBA878}" type="pres">
      <dgm:prSet presAssocID="{335D4ADF-B8A4-4A95-937B-F2B510E0531A}" presName="composite" presStyleCnt="0"/>
      <dgm:spPr/>
    </dgm:pt>
    <dgm:pt modelId="{D8B82805-CC83-4C28-AF21-8132E8138721}" type="pres">
      <dgm:prSet presAssocID="{335D4ADF-B8A4-4A95-937B-F2B510E0531A}" presName="LShape" presStyleLbl="alignNode1" presStyleIdx="4" presStyleCnt="5" custLinFactNeighborX="-44316" custLinFactNeighborY="27102"/>
      <dgm:spPr/>
      <dgm:t>
        <a:bodyPr/>
        <a:lstStyle/>
        <a:p>
          <a:endParaRPr lang="ru-RU"/>
        </a:p>
      </dgm:t>
    </dgm:pt>
    <dgm:pt modelId="{3062F177-39A1-4862-9EFD-4A9B6395CED7}" type="pres">
      <dgm:prSet presAssocID="{335D4ADF-B8A4-4A95-937B-F2B510E0531A}" presName="ParentText" presStyleLbl="revTx" presStyleIdx="2" presStyleCnt="3" custScaleX="130965" custLinFactNeighborX="-30496" custLinFactNeighborY="235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70830F-3200-49E0-A59D-8473E713A698}" type="presOf" srcId="{E10AAD09-0668-44EA-A4D4-E21A2D114EC3}" destId="{32BF12F9-0650-4793-8634-EA3916146729}" srcOrd="0" destOrd="0" presId="urn:microsoft.com/office/officeart/2009/3/layout/StepUpProcess"/>
    <dgm:cxn modelId="{1F7435C6-8705-46C4-90FF-8E4AAF876034}" type="presOf" srcId="{335D4ADF-B8A4-4A95-937B-F2B510E0531A}" destId="{3062F177-39A1-4862-9EFD-4A9B6395CED7}" srcOrd="0" destOrd="0" presId="urn:microsoft.com/office/officeart/2009/3/layout/StepUpProcess"/>
    <dgm:cxn modelId="{278841A7-FBD3-440A-97AC-F707A020130D}" srcId="{AA5AA2E1-05F1-4254-8AB6-4E053770F98A}" destId="{335D4ADF-B8A4-4A95-937B-F2B510E0531A}" srcOrd="2" destOrd="0" parTransId="{298D8DE2-F395-4067-ABDE-24BEBFF66A88}" sibTransId="{22963A07-33B4-4988-BA0E-B4B2AC125ECF}"/>
    <dgm:cxn modelId="{15E4B238-DE4B-4D0C-9299-CA8BF2BB3CD1}" srcId="{AA5AA2E1-05F1-4254-8AB6-4E053770F98A}" destId="{121BC5E5-1720-4C31-8323-99294E34C316}" srcOrd="1" destOrd="0" parTransId="{5AFC8815-07E6-4E0F-A7E6-188265F73E9D}" sibTransId="{A716CFF9-A4C5-495D-993C-060145009080}"/>
    <dgm:cxn modelId="{602213DD-39E8-46F5-BA27-E23497442838}" srcId="{AA5AA2E1-05F1-4254-8AB6-4E053770F98A}" destId="{E10AAD09-0668-44EA-A4D4-E21A2D114EC3}" srcOrd="0" destOrd="0" parTransId="{04368C82-FCCB-4007-A503-AFF8A127D534}" sibTransId="{42884E13-9DBA-4912-A546-E9DCFC39EB7E}"/>
    <dgm:cxn modelId="{3A00DD75-673F-45F5-8FB8-1AB1215FFE82}" type="presOf" srcId="{AA5AA2E1-05F1-4254-8AB6-4E053770F98A}" destId="{C3BAC599-CE81-4B6E-85DD-ADB62C4656E2}" srcOrd="0" destOrd="0" presId="urn:microsoft.com/office/officeart/2009/3/layout/StepUpProcess"/>
    <dgm:cxn modelId="{68D1218C-E9E2-4404-8382-9ECC144687F2}" type="presOf" srcId="{121BC5E5-1720-4C31-8323-99294E34C316}" destId="{8C65EFE8-911E-492D-AA60-BC790DAF2B14}" srcOrd="0" destOrd="0" presId="urn:microsoft.com/office/officeart/2009/3/layout/StepUpProcess"/>
    <dgm:cxn modelId="{072A93B8-F815-4C1D-93B7-45944CA34DB3}" type="presParOf" srcId="{C3BAC599-CE81-4B6E-85DD-ADB62C4656E2}" destId="{E10333AC-473A-4A1A-A3DD-749A76B68C0C}" srcOrd="0" destOrd="0" presId="urn:microsoft.com/office/officeart/2009/3/layout/StepUpProcess"/>
    <dgm:cxn modelId="{CFEE5219-4A1D-4375-9D40-1B341AA8B545}" type="presParOf" srcId="{E10333AC-473A-4A1A-A3DD-749A76B68C0C}" destId="{67440AE0-48A5-4EAF-9DBB-F1463528DF41}" srcOrd="0" destOrd="0" presId="urn:microsoft.com/office/officeart/2009/3/layout/StepUpProcess"/>
    <dgm:cxn modelId="{D1F4E189-98A5-4FD0-8582-B89CD76B64A2}" type="presParOf" srcId="{E10333AC-473A-4A1A-A3DD-749A76B68C0C}" destId="{32BF12F9-0650-4793-8634-EA3916146729}" srcOrd="1" destOrd="0" presId="urn:microsoft.com/office/officeart/2009/3/layout/StepUpProcess"/>
    <dgm:cxn modelId="{6D00F0AB-E6B3-42E0-8AF9-7B4AFDDDC5B9}" type="presParOf" srcId="{E10333AC-473A-4A1A-A3DD-749A76B68C0C}" destId="{A427852F-655D-4CA7-B280-36216F673AFC}" srcOrd="2" destOrd="0" presId="urn:microsoft.com/office/officeart/2009/3/layout/StepUpProcess"/>
    <dgm:cxn modelId="{D8467F42-E981-4E38-B3B0-A3E0FAE87F4B}" type="presParOf" srcId="{C3BAC599-CE81-4B6E-85DD-ADB62C4656E2}" destId="{58BD3F18-70DD-44D9-907D-040DABA1DB67}" srcOrd="1" destOrd="0" presId="urn:microsoft.com/office/officeart/2009/3/layout/StepUpProcess"/>
    <dgm:cxn modelId="{C56BC839-D6C9-447F-B88D-39C8E3C2807E}" type="presParOf" srcId="{58BD3F18-70DD-44D9-907D-040DABA1DB67}" destId="{C3A58821-8E44-446E-99BF-01BEB41387C4}" srcOrd="0" destOrd="0" presId="urn:microsoft.com/office/officeart/2009/3/layout/StepUpProcess"/>
    <dgm:cxn modelId="{E9BDD6FA-45F4-47C1-B464-3D2F085468D0}" type="presParOf" srcId="{C3BAC599-CE81-4B6E-85DD-ADB62C4656E2}" destId="{39584160-BD5A-4F41-B07E-AB270AC96FA1}" srcOrd="2" destOrd="0" presId="urn:microsoft.com/office/officeart/2009/3/layout/StepUpProcess"/>
    <dgm:cxn modelId="{8DFCDBE4-C581-489B-BF57-6A06AAC101C6}" type="presParOf" srcId="{39584160-BD5A-4F41-B07E-AB270AC96FA1}" destId="{A5A1B9B7-3B7F-4920-969F-69A26E2C2D80}" srcOrd="0" destOrd="0" presId="urn:microsoft.com/office/officeart/2009/3/layout/StepUpProcess"/>
    <dgm:cxn modelId="{04C7C5E4-E0DA-422B-80B9-F8E701856EE5}" type="presParOf" srcId="{39584160-BD5A-4F41-B07E-AB270AC96FA1}" destId="{8C65EFE8-911E-492D-AA60-BC790DAF2B14}" srcOrd="1" destOrd="0" presId="urn:microsoft.com/office/officeart/2009/3/layout/StepUpProcess"/>
    <dgm:cxn modelId="{B2C177A7-03EB-4F52-A2F4-54CB8CED074F}" type="presParOf" srcId="{39584160-BD5A-4F41-B07E-AB270AC96FA1}" destId="{680067D4-F80B-4DD3-9912-45D10F27AF49}" srcOrd="2" destOrd="0" presId="urn:microsoft.com/office/officeart/2009/3/layout/StepUpProcess"/>
    <dgm:cxn modelId="{5A9899D0-1538-45EB-BB90-C053D30C0BC3}" type="presParOf" srcId="{C3BAC599-CE81-4B6E-85DD-ADB62C4656E2}" destId="{7B436226-CBE2-4A46-ABAD-C39F2222BF79}" srcOrd="3" destOrd="0" presId="urn:microsoft.com/office/officeart/2009/3/layout/StepUpProcess"/>
    <dgm:cxn modelId="{122964F3-239A-482B-91AD-7E15AE1566D5}" type="presParOf" srcId="{7B436226-CBE2-4A46-ABAD-C39F2222BF79}" destId="{6557C5A7-B407-4192-9B35-D32A4FDE4EB3}" srcOrd="0" destOrd="0" presId="urn:microsoft.com/office/officeart/2009/3/layout/StepUpProcess"/>
    <dgm:cxn modelId="{A614C987-4481-438A-8BC7-30C80D5C1059}" type="presParOf" srcId="{C3BAC599-CE81-4B6E-85DD-ADB62C4656E2}" destId="{EF173FFD-BC6E-43F3-A9F7-3E248CCBA878}" srcOrd="4" destOrd="0" presId="urn:microsoft.com/office/officeart/2009/3/layout/StepUpProcess"/>
    <dgm:cxn modelId="{152AF2B4-6D17-4EDB-A58A-B519D8C2B506}" type="presParOf" srcId="{EF173FFD-BC6E-43F3-A9F7-3E248CCBA878}" destId="{D8B82805-CC83-4C28-AF21-8132E8138721}" srcOrd="0" destOrd="0" presId="urn:microsoft.com/office/officeart/2009/3/layout/StepUpProcess"/>
    <dgm:cxn modelId="{4C3077EF-9F2D-438A-87EB-5ED8132B62FB}" type="presParOf" srcId="{EF173FFD-BC6E-43F3-A9F7-3E248CCBA878}" destId="{3062F177-39A1-4862-9EFD-4A9B6395CED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BCA82-BBFA-4126-ABAB-19101E291BC9}">
      <dsp:nvSpPr>
        <dsp:cNvPr id="0" name=""/>
        <dsp:cNvSpPr/>
      </dsp:nvSpPr>
      <dsp:spPr>
        <a:xfrm>
          <a:off x="258474" y="0"/>
          <a:ext cx="5448606" cy="340537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DD83D99-9AD1-48C5-8DEF-8BF4A7FCE1E1}">
      <dsp:nvSpPr>
        <dsp:cNvPr id="0" name=""/>
        <dsp:cNvSpPr/>
      </dsp:nvSpPr>
      <dsp:spPr>
        <a:xfrm>
          <a:off x="960363" y="2532239"/>
          <a:ext cx="125317" cy="1253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FDE67B-B38D-4959-97DA-B0AE84C332CD}">
      <dsp:nvSpPr>
        <dsp:cNvPr id="0" name=""/>
        <dsp:cNvSpPr/>
      </dsp:nvSpPr>
      <dsp:spPr>
        <a:xfrm>
          <a:off x="192220" y="2594898"/>
          <a:ext cx="1467865" cy="81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403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Круглые столы</a:t>
          </a:r>
        </a:p>
      </dsp:txBody>
      <dsp:txXfrm>
        <a:off x="192220" y="2594898"/>
        <a:ext cx="1467865" cy="810480"/>
      </dsp:txXfrm>
    </dsp:sp>
    <dsp:sp modelId="{A9F3CFAA-A8A5-4520-9324-F3D2DF434454}">
      <dsp:nvSpPr>
        <dsp:cNvPr id="0" name=""/>
        <dsp:cNvSpPr/>
      </dsp:nvSpPr>
      <dsp:spPr>
        <a:xfrm>
          <a:off x="1845762" y="1740148"/>
          <a:ext cx="217944" cy="217944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F87FE3-8F03-432D-A2CF-A1F2286BABBE}">
      <dsp:nvSpPr>
        <dsp:cNvPr id="0" name=""/>
        <dsp:cNvSpPr/>
      </dsp:nvSpPr>
      <dsp:spPr>
        <a:xfrm>
          <a:off x="1455173" y="1849120"/>
          <a:ext cx="2143329" cy="1556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48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</a:endParaRPr>
        </a:p>
      </dsp:txBody>
      <dsp:txXfrm>
        <a:off x="1455173" y="1849120"/>
        <a:ext cx="2143329" cy="1556258"/>
      </dsp:txXfrm>
    </dsp:sp>
    <dsp:sp modelId="{C0633740-6AD2-485A-907C-F78A1F3CE13D}">
      <dsp:nvSpPr>
        <dsp:cNvPr id="0" name=""/>
        <dsp:cNvSpPr/>
      </dsp:nvSpPr>
      <dsp:spPr>
        <a:xfrm>
          <a:off x="2976348" y="1156466"/>
          <a:ext cx="288776" cy="288776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41686F-7C2D-4813-BF5E-1EF666904198}">
      <dsp:nvSpPr>
        <dsp:cNvPr id="0" name=""/>
        <dsp:cNvSpPr/>
      </dsp:nvSpPr>
      <dsp:spPr>
        <a:xfrm>
          <a:off x="2602959" y="1300854"/>
          <a:ext cx="2382079" cy="210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01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</a:endParaRPr>
        </a:p>
      </dsp:txBody>
      <dsp:txXfrm>
        <a:off x="2602959" y="1300854"/>
        <a:ext cx="2382079" cy="2104524"/>
      </dsp:txXfrm>
    </dsp:sp>
    <dsp:sp modelId="{57606154-FB68-487D-978B-8ABA3E34F4D9}">
      <dsp:nvSpPr>
        <dsp:cNvPr id="0" name=""/>
        <dsp:cNvSpPr/>
      </dsp:nvSpPr>
      <dsp:spPr>
        <a:xfrm>
          <a:off x="4207733" y="770296"/>
          <a:ext cx="386851" cy="386851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CA469F-0260-484C-BE56-FF41A65AC7EA}">
      <dsp:nvSpPr>
        <dsp:cNvPr id="0" name=""/>
        <dsp:cNvSpPr/>
      </dsp:nvSpPr>
      <dsp:spPr>
        <a:xfrm>
          <a:off x="937980" y="2049197"/>
          <a:ext cx="2455594" cy="1034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984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rPr>
            <a:t>Проблемные  семинары,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rPr>
            <a:t>образовательные сессии</a:t>
          </a:r>
          <a:endParaRPr lang="ru-RU" sz="1400" b="1" kern="1200" dirty="0">
            <a:solidFill>
              <a:srgbClr val="002060"/>
            </a:solidFill>
            <a:latin typeface="Arial Narrow" panose="020B0606020202030204" pitchFamily="34" charset="0"/>
            <a:cs typeface="Arial" pitchFamily="34" charset="0"/>
          </a:endParaRPr>
        </a:p>
      </dsp:txBody>
      <dsp:txXfrm>
        <a:off x="937980" y="2049197"/>
        <a:ext cx="2455594" cy="1034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40AE0-48A5-4EAF-9DBB-F1463528DF41}">
      <dsp:nvSpPr>
        <dsp:cNvPr id="0" name=""/>
        <dsp:cNvSpPr/>
      </dsp:nvSpPr>
      <dsp:spPr>
        <a:xfrm rot="5400000">
          <a:off x="467303" y="996007"/>
          <a:ext cx="1082430" cy="180113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BF12F9-0650-4793-8634-EA3916146729}">
      <dsp:nvSpPr>
        <dsp:cNvPr id="0" name=""/>
        <dsp:cNvSpPr/>
      </dsp:nvSpPr>
      <dsp:spPr>
        <a:xfrm>
          <a:off x="338187" y="1166934"/>
          <a:ext cx="1626078" cy="1425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Arial Narrow" panose="020B0606020202030204" pitchFamily="34" charset="0"/>
            </a:rPr>
            <a:t>Бал </a:t>
          </a: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педагогов, дидактические спектакли</a:t>
          </a:r>
          <a:endParaRPr lang="ru-RU" sz="1400" b="1" kern="12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338187" y="1166934"/>
        <a:ext cx="1626078" cy="1425353"/>
      </dsp:txXfrm>
    </dsp:sp>
    <dsp:sp modelId="{A427852F-655D-4CA7-B280-36216F673AFC}">
      <dsp:nvSpPr>
        <dsp:cNvPr id="0" name=""/>
        <dsp:cNvSpPr/>
      </dsp:nvSpPr>
      <dsp:spPr>
        <a:xfrm>
          <a:off x="1634337" y="737611"/>
          <a:ext cx="306807" cy="306807"/>
        </a:xfrm>
        <a:prstGeom prst="triangle">
          <a:avLst>
            <a:gd name="adj" fmla="val 100000"/>
          </a:avLst>
        </a:prstGeom>
        <a:solidFill>
          <a:srgbClr val="FFBF9F"/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A1B9B7-3B7F-4920-969F-69A26E2C2D80}">
      <dsp:nvSpPr>
        <dsp:cNvPr id="0" name=""/>
        <dsp:cNvSpPr/>
      </dsp:nvSpPr>
      <dsp:spPr>
        <a:xfrm rot="5400000">
          <a:off x="2422819" y="338243"/>
          <a:ext cx="1082430" cy="180113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C65EFE8-911E-492D-AA60-BC790DAF2B14}">
      <dsp:nvSpPr>
        <dsp:cNvPr id="0" name=""/>
        <dsp:cNvSpPr/>
      </dsp:nvSpPr>
      <dsp:spPr>
        <a:xfrm>
          <a:off x="2289653" y="678296"/>
          <a:ext cx="1626078" cy="1425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Arial Narrow" panose="020B0606020202030204" pitchFamily="34" charset="0"/>
            </a:rPr>
            <a:t>Открытый урок под открытым небом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«В 6 часов вечера после войны»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(с участием Главы Администрации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г. Тюмени)</a:t>
          </a:r>
          <a:endParaRPr lang="ru-RU" sz="1100" b="1" kern="1200" dirty="0">
            <a:solidFill>
              <a:schemeClr val="tx2">
                <a:lumMod val="75000"/>
              </a:schemeClr>
            </a:solidFill>
            <a:latin typeface="Arial Narrow" panose="020B0606020202030204" pitchFamily="34" charset="0"/>
          </a:endParaRPr>
        </a:p>
      </dsp:txBody>
      <dsp:txXfrm>
        <a:off x="2289653" y="678296"/>
        <a:ext cx="1626078" cy="1425353"/>
      </dsp:txXfrm>
    </dsp:sp>
    <dsp:sp modelId="{680067D4-F80B-4DD3-9912-45D10F27AF49}">
      <dsp:nvSpPr>
        <dsp:cNvPr id="0" name=""/>
        <dsp:cNvSpPr/>
      </dsp:nvSpPr>
      <dsp:spPr>
        <a:xfrm>
          <a:off x="3557793" y="270037"/>
          <a:ext cx="306807" cy="30680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B82805-CC83-4C28-AF21-8132E8138721}">
      <dsp:nvSpPr>
        <dsp:cNvPr id="0" name=""/>
        <dsp:cNvSpPr/>
      </dsp:nvSpPr>
      <dsp:spPr>
        <a:xfrm rot="5400000">
          <a:off x="4311095" y="-64511"/>
          <a:ext cx="1082430" cy="180113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62F177-39A1-4862-9EFD-4A9B6395CED7}">
      <dsp:nvSpPr>
        <dsp:cNvPr id="0" name=""/>
        <dsp:cNvSpPr/>
      </dsp:nvSpPr>
      <dsp:spPr>
        <a:xfrm>
          <a:off x="4180957" y="515310"/>
          <a:ext cx="2129594" cy="1425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Общегородское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мероприятие «</a:t>
          </a:r>
          <a:r>
            <a:rPr lang="ru-RU" sz="1400" b="1" kern="1200" dirty="0" smtClean="0">
              <a:solidFill>
                <a:srgbClr val="FF0000"/>
              </a:solidFill>
              <a:latin typeface="Arial Narrow" panose="020B0606020202030204" pitchFamily="34" charset="0"/>
            </a:rPr>
            <a:t>Вальс на Царской Набережной</a:t>
          </a: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»,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Слёт </a:t>
          </a: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Arial Narrow" panose="020B0606020202030204" pitchFamily="34" charset="0"/>
            </a:rPr>
            <a:t>Форум </a:t>
          </a: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</a:t>
          </a:r>
        </a:p>
      </dsp:txBody>
      <dsp:txXfrm>
        <a:off x="4180957" y="515310"/>
        <a:ext cx="2129594" cy="1425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38651-C9E9-462E-B230-6D935078AAE4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726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1726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3901E-EA70-452D-98CE-990858BCC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7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8138-027F-460D-ABA5-36972CC6A782}" type="datetimeFigureOut">
              <a:rPr lang="ru-RU" smtClean="0"/>
              <a:t>21.06.2022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22849-85A3-4DF1-8EB0-F9E80D9B1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47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Формирование и развитие наставничества - одна из главных задач сегодня – создание условий для развития наставничества. Это цель отражена и в национальном проекте «Образование» и его </a:t>
            </a:r>
            <a:r>
              <a:rPr lang="ru-RU" sz="11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подпроектах</a:t>
            </a:r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«Социальная активность» и «Учитель будущего» </a:t>
            </a:r>
          </a:p>
          <a:p>
            <a:endParaRPr lang="ru-RU" sz="11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1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Работа,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прежде всего, нацелена на  работу с молодыми специалистами и речь идет (не побоимся об этом сказать) о профессиональном росте учителя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и как это осуществляется в Тюмени?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Комментирование 2 и 3 слайдов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F8471-5752-45EE-B040-BC8CAA282D8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21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aseline="0" dirty="0" smtClean="0"/>
              <a:t>Акцент на формах общения</a:t>
            </a:r>
          </a:p>
          <a:p>
            <a:r>
              <a:rPr lang="ru-RU" sz="1100" baseline="0" dirty="0" smtClean="0"/>
              <a:t>Переход на Городской клуб «Наставник»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04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dirty="0" smtClean="0"/>
              <a:t>В 3-ем слайде акцентироваться на верхнем уровне,</a:t>
            </a:r>
            <a:r>
              <a:rPr lang="ru-RU" sz="1100" baseline="0" dirty="0" smtClean="0"/>
              <a:t> назначении фестивалей.</a:t>
            </a:r>
          </a:p>
          <a:p>
            <a:endParaRPr lang="ru-RU" sz="1100" baseline="0" dirty="0" smtClean="0"/>
          </a:p>
          <a:p>
            <a:r>
              <a:rPr lang="ru-RU" sz="1100" baseline="0" dirty="0" smtClean="0"/>
              <a:t>Во втором уровне прокомментировать</a:t>
            </a:r>
            <a:r>
              <a:rPr lang="ru-RU" sz="1100" dirty="0" smtClean="0"/>
              <a:t> возможности для профессионального развития педагога: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во Всероссийском конкурсе</a:t>
            </a:r>
            <a:r>
              <a:rPr lang="ru-RU" sz="1100" baseline="0" dirty="0" smtClean="0"/>
              <a:t> </a:t>
            </a:r>
            <a:r>
              <a:rPr lang="ru-RU" sz="1100" dirty="0" smtClean="0"/>
              <a:t>в области педагогики, воспитания и работы  с детьми и молодежью до 20 лет «За нравственный подвиг учителя» (проводится по инициативе православной церкви. Участвует в организации Департамент образования и науки Тюменской области); 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в конкурсе профессионального мастерства «Педагог года» в номинациях</a:t>
            </a:r>
            <a:r>
              <a:rPr lang="ru-RU" sz="1100" baseline="0" dirty="0" smtClean="0"/>
              <a:t> «Педагогический дебют», «Педагог-психолог года», «Учитель-дефектолог года», «Классный руководитель года», «Навигатор детства года»; 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в конкурсе «Созвездие»:</a:t>
            </a:r>
            <a:r>
              <a:rPr lang="ru-RU" sz="1100" baseline="0" dirty="0" smtClean="0"/>
              <a:t> прежде всего номинация «Две звезды»  Участвуют Наставник + молодой педагог.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aseline="0" dirty="0" smtClean="0"/>
              <a:t>В сентябре состоится городской конкурс. От каждого ОУ не менее 1 пары Наставник + молодой педагог. </a:t>
            </a:r>
          </a:p>
          <a:p>
            <a:pPr marL="0" indent="0">
              <a:buFontTx/>
              <a:buNone/>
            </a:pPr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803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 из главных задач сегодня – создание условий для развития наставничества. 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Наставничество – явление не новое. 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На слайде приведены слова Антона Семеновича Макаренко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Это тренд в недавнее время приобрел особую актуальность. </a:t>
            </a:r>
          </a:p>
          <a:p>
            <a:pPr marL="228600" indent="-228600">
              <a:buAutoNum type="arabicPeriod"/>
            </a:pPr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Еще в декабре 2013 года 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на совместном заседании </a:t>
            </a:r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совета 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и Комиссии при президенте по мониторингу достижения целевых показателей социально-экономического развития России Президент РФ </a:t>
            </a:r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В.В. Путин высказался на возрождение института наставничества</a:t>
            </a:r>
            <a:r>
              <a:rPr lang="ru-RU" sz="1100" b="0" i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«…Многие из тех, кто успешно трудится на производстве, уже проходили эту школу, и нам нужны современные формы передачи опыта на предприятиях».</a:t>
            </a:r>
          </a:p>
          <a:p>
            <a:pPr marL="0" indent="0">
              <a:buNone/>
            </a:pPr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Еще одно из выступлений В.В. Путина: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«Любой профессионал…..всегда мечтает о том, чтобы дело, которому он посвятил всю свою жизнь…. оказалось в будущем в надёжных руках». «Наставничество – как раз то, что …. помогает создавать коллектив, маленькую, небольшую ячейку в профессии» [Электронный ресурс] //</a:t>
            </a:r>
            <a:r>
              <a:rPr lang="ru-RU" sz="11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ГосМенеджмент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– 2018. – №8. – Режим доступа: http://www.gosman.ru/politics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2. Идея развития наставничества отражена и в национальном проекте «Образование». 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Так почему  же наставничеству сейчас уделяют такую особую роль? 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Потому что 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наставничество - одна из разновидностей педагогического взаимодействия, взаимообогащения, взаимообучения (носит субъект-субъектный характер, в нашем случае отношения «учитель-учитель»). 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Оно основано на выстраивании позитивных отношений старшего педагога и начинающего. 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И здесь не обязательна разница в возрасте, роль играет достигнутый наставником результат, к которому стремится начинающий педагог.</a:t>
            </a:r>
          </a:p>
          <a:p>
            <a:pPr marL="0" indent="0">
              <a:buFontTx/>
              <a:buNone/>
            </a:pPr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91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важно для образовательной организации?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Помочь молодому педагогу осознать себя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талантливым, профессиональным специалистом, который осознанно сделал выбор, поступив в педагогическое учебное заведение, имеет цель вырасти профессионально.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="1" i="1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Отсюда цели и задачи наставничества: (на слайде)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100" b="1" i="1" u="sng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100" b="1" i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возможен эффект от реализации представленных целей?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Максимально полное раскрытие личностного потенциала педагога (наставник</a:t>
            </a:r>
            <a:r>
              <a:rPr lang="ru-RU" sz="1100" baseline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молодой педагог), его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успешная профессиональная самореализация в короткие сроки (время адаптации при совместной деятельности сокращается в два</a:t>
            </a:r>
            <a:r>
              <a:rPr lang="ru-RU" sz="1100" baseline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более раз)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И как следствие - создание развивающей и поддерживающей среды в образовательной организации на основе партнёрства / доверия</a:t>
            </a:r>
            <a:r>
              <a:rPr lang="ru-RU" sz="1100" baseline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1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1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в отношении молодого педагога - это сделать из</a:t>
            </a:r>
            <a:r>
              <a:rPr lang="ru-RU" sz="1100" b="1" i="1" baseline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выпускника ВУЗа грамотного специалиста </a:t>
            </a:r>
            <a:r>
              <a:rPr lang="ru-RU" sz="105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56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Наставничество - это реализация на практике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педагогики сотрудничества.  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Грамотно организованная работа с педагогами -  один из факторов их профессионального роста,</a:t>
            </a:r>
            <a:r>
              <a:rPr lang="ru-RU" sz="1100" dirty="0" smtClean="0"/>
              <a:t> успешной профессиональной адаптации молодых педагогов.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100" dirty="0" smtClean="0"/>
          </a:p>
          <a:p>
            <a:r>
              <a:rPr lang="ru-RU" sz="1100" dirty="0" smtClean="0"/>
              <a:t>И возвращаясь к теме выступления «Наставничество как условие профессиональной поддержки и развития педагога» отметим, что основная цель наставничества - помогать молодым педагогам, оказывать им своевременную помощь в профессиональном развитии.</a:t>
            </a:r>
          </a:p>
          <a:p>
            <a:r>
              <a:rPr lang="ru-RU" sz="1100" dirty="0" smtClean="0"/>
              <a:t> </a:t>
            </a:r>
          </a:p>
          <a:p>
            <a:r>
              <a:rPr lang="ru-RU" sz="1100" b="1" dirty="0" smtClean="0"/>
              <a:t>Но!</a:t>
            </a:r>
          </a:p>
          <a:p>
            <a:r>
              <a:rPr lang="ru-RU" sz="1100" dirty="0" smtClean="0"/>
              <a:t>Здесь важно и встречное стремление молодого педагога к саморазвития, к успешному овладению профессиональными умениями, к повышению своего мастерства.</a:t>
            </a:r>
          </a:p>
          <a:p>
            <a:endParaRPr lang="ru-RU" sz="1100" dirty="0" smtClean="0"/>
          </a:p>
          <a:p>
            <a:r>
              <a:rPr lang="ru-RU" sz="1100" dirty="0" smtClean="0"/>
              <a:t>Наставничество в конечном итоге способствует удержанию молодого педагога в профессии. А это будущее школы, образования, страны.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r>
              <a:rPr lang="ru-RU" dirty="0" smtClean="0"/>
              <a:t>Ожидаемые результаты. </a:t>
            </a:r>
          </a:p>
          <a:p>
            <a:r>
              <a:rPr lang="ru-RU" dirty="0" smtClean="0"/>
              <a:t>Результатом правильной организации работы наставников является:</a:t>
            </a:r>
          </a:p>
          <a:p>
            <a:r>
              <a:rPr lang="ru-RU" dirty="0" smtClean="0"/>
              <a:t>включенность молодых / вновь пришедших педагогов в жизнь образовательной организации;</a:t>
            </a:r>
          </a:p>
          <a:p>
            <a:r>
              <a:rPr lang="ru-RU" dirty="0" smtClean="0"/>
              <a:t>уверенность педагога в собственных силах;</a:t>
            </a:r>
          </a:p>
          <a:p>
            <a:r>
              <a:rPr lang="ru-RU" dirty="0" smtClean="0"/>
              <a:t>развитие личного, творческого потенциала, профессиональных компетенций. </a:t>
            </a:r>
          </a:p>
          <a:p>
            <a:r>
              <a:rPr lang="ru-RU" dirty="0" smtClean="0"/>
              <a:t>Немаловажен эффект наличия / сохранения / создания положительного психологического климата в учреждении, стимулирования профессионального роста наставника и наставляемого. 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68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081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13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69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47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20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58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85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0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19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36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28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8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087" y="1465729"/>
            <a:ext cx="7900264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69891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287388"/>
            <a:ext cx="2362200" cy="1570612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/>
        </p:nvSpPr>
        <p:spPr>
          <a:xfrm rot="16200000">
            <a:off x="6504494" y="5564694"/>
            <a:ext cx="1570612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6781798" y="5278442"/>
            <a:ext cx="2362202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 rot="10800000">
            <a:off x="6768236" y="2803462"/>
            <a:ext cx="2362202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 rot="5400000">
            <a:off x="4412355" y="4439410"/>
            <a:ext cx="2362202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260" y="2327571"/>
            <a:ext cx="8856984" cy="15274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90500" indent="0" algn="ctr"/>
            <a:endParaRPr lang="ru-RU" sz="22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0" algn="ctr"/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Наставничество </a:t>
            </a:r>
            <a:r>
              <a:rPr lang="ru-RU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система развития профессионально-личностных качеств </a:t>
            </a:r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города Тюмени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293096"/>
            <a:ext cx="6928448" cy="11978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6764" marR="19304" indent="0" algn="r"/>
            <a:r>
              <a:rPr lang="ru" sz="2000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Исхакова Зухра Гайнулловна, </a:t>
            </a:r>
          </a:p>
          <a:p>
            <a:pPr marL="16764" marR="19304" indent="0" algn="r"/>
            <a:r>
              <a:rPr lang="ru" sz="2000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</a:t>
            </a:r>
            <a:r>
              <a:rPr lang="ru" sz="2000" b="1" i="1" spc="-50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отдела </a:t>
            </a:r>
            <a:endParaRPr lang="ru" sz="2000" b="1" i="1" spc="-50" dirty="0" smtClean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764" marR="19304" indent="0" algn="r"/>
            <a:r>
              <a:rPr lang="ru" sz="2000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 ИМЦ г. Тюмени</a:t>
            </a:r>
          </a:p>
          <a:p>
            <a:pPr marL="16764" marR="19304" indent="0" algn="r"/>
            <a:endParaRPr lang="ru" sz="2400" b="1" i="1" spc="-50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3303"/>
            <a:ext cx="9036496" cy="1231106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</a:rPr>
              <a:t>                     Муниципальное автономное учреждение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</a:rPr>
              <a:t>                   «ИНФОРМАЦИОННО-МЕТОДИЧЕСКИЙ ЦЕНТР» города Тюмени</a:t>
            </a:r>
          </a:p>
          <a:p>
            <a:pPr lvl="0" algn="ctr">
              <a:defRPr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«Наставник» 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6" name="Picture 2" descr="http://imc72.ru/templates/images/logo_imc_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303"/>
            <a:ext cx="1176704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89785" y="5789111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23.06.</a:t>
            </a:r>
            <a:r>
              <a:rPr lang="ru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6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2"/>
          <p:cNvSpPr>
            <a:spLocks noChangeArrowheads="1"/>
          </p:cNvSpPr>
          <p:nvPr/>
        </p:nvSpPr>
        <p:spPr bwMode="auto">
          <a:xfrm>
            <a:off x="127490" y="71438"/>
            <a:ext cx="8908073" cy="46166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работы с молодыми педагогами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87061272"/>
              </p:ext>
            </p:extLst>
          </p:nvPr>
        </p:nvGraphicFramePr>
        <p:xfrm>
          <a:off x="127490" y="426102"/>
          <a:ext cx="6624736" cy="34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3325" y="5836570"/>
            <a:ext cx="6696643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13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Среда совместного проживания событий . «Со-бытие»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ru-RU" sz="13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Мероприятия </a:t>
            </a:r>
            <a:r>
              <a:rPr lang="ru-RU" sz="13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по повышению профессиональных компетенций, </a:t>
            </a:r>
            <a:r>
              <a:rPr lang="ru-RU" sz="13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формированию </a:t>
            </a:r>
            <a:r>
              <a:rPr lang="ru-RU" sz="13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лидерских качеств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ru-RU" sz="13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Мероприятия по психолого-педагогическому сопровождению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ru-RU" sz="13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Неформальное общение в культурно-досуговых мероприятиях</a:t>
            </a:r>
          </a:p>
        </p:txBody>
      </p:sp>
      <p:sp>
        <p:nvSpPr>
          <p:cNvPr id="8" name="Прямоугольник 7"/>
          <p:cNvSpPr/>
          <p:nvPr/>
        </p:nvSpPr>
        <p:spPr>
          <a:xfrm rot="20163296">
            <a:off x="1737841" y="1438098"/>
            <a:ext cx="2426794" cy="330782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Деловое общение</a:t>
            </a:r>
          </a:p>
        </p:txBody>
      </p:sp>
      <p:sp>
        <p:nvSpPr>
          <p:cNvPr id="45062" name="Прямоугольник 1"/>
          <p:cNvSpPr>
            <a:spLocks noChangeArrowheads="1"/>
          </p:cNvSpPr>
          <p:nvPr/>
        </p:nvSpPr>
        <p:spPr bwMode="auto">
          <a:xfrm>
            <a:off x="3365414" y="1696603"/>
            <a:ext cx="341151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</a:rPr>
              <a:t>Конкурсы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</a:rPr>
              <a:t>профессионального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мастерства, конкурсы методических идей </a:t>
            </a:r>
            <a:endParaRPr lang="ru-RU" alt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1751" name="TextBox 2"/>
          <p:cNvSpPr txBox="1">
            <a:spLocks noChangeArrowheads="1"/>
          </p:cNvSpPr>
          <p:nvPr/>
        </p:nvSpPr>
        <p:spPr bwMode="auto">
          <a:xfrm>
            <a:off x="5940152" y="636696"/>
            <a:ext cx="3055903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Муниципальный проект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«Молодые лидеры в образовании»  «Шаг развития »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06000329"/>
              </p:ext>
            </p:extLst>
          </p:nvPr>
        </p:nvGraphicFramePr>
        <p:xfrm>
          <a:off x="345375" y="3398779"/>
          <a:ext cx="7502011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Прямоугольник 9"/>
          <p:cNvSpPr/>
          <p:nvPr/>
        </p:nvSpPr>
        <p:spPr>
          <a:xfrm rot="20485877">
            <a:off x="989881" y="3561603"/>
            <a:ext cx="4261527" cy="359223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Неформальное общение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7450902" y="1429474"/>
            <a:ext cx="291994" cy="23664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6317218" y="1758158"/>
            <a:ext cx="2574741" cy="30777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«Школа молодого педагога»</a:t>
            </a:r>
            <a:endParaRPr lang="ru-RU" altLang="ru-RU" sz="14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7386001" y="2128792"/>
            <a:ext cx="291994" cy="23664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6477420" y="952503"/>
            <a:ext cx="98364" cy="35497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Фигура, имеющая форму буквы L 16"/>
          <p:cNvSpPr/>
          <p:nvPr/>
        </p:nvSpPr>
        <p:spPr>
          <a:xfrm rot="5400000">
            <a:off x="6774887" y="3001412"/>
            <a:ext cx="1082430" cy="1801139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>
              <a:hueOff val="-1455363"/>
              <a:satOff val="-83928"/>
              <a:lumOff val="8628"/>
              <a:alphaOff val="0"/>
            </a:schemeClr>
          </a:lnRef>
          <a:fillRef idx="2">
            <a:schemeClr val="accent2">
              <a:hueOff val="-1455363"/>
              <a:satOff val="-83928"/>
              <a:lumOff val="8628"/>
              <a:alphaOff val="0"/>
            </a:schemeClr>
          </a:fillRef>
          <a:effectRef idx="1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dk1"/>
          </a:fontRef>
        </p:style>
      </p:sp>
      <p:sp>
        <p:nvSpPr>
          <p:cNvPr id="18" name="Равнобедренный треугольник 17"/>
          <p:cNvSpPr/>
          <p:nvPr/>
        </p:nvSpPr>
        <p:spPr>
          <a:xfrm>
            <a:off x="6063294" y="3310675"/>
            <a:ext cx="306807" cy="306807"/>
          </a:xfrm>
          <a:prstGeom prst="triangle">
            <a:avLst>
              <a:gd name="adj" fmla="val 10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>
              <a:hueOff val="-1091522"/>
              <a:satOff val="-62946"/>
              <a:lumOff val="6471"/>
              <a:alphaOff val="0"/>
            </a:schemeClr>
          </a:lnRef>
          <a:fillRef idx="2">
            <a:schemeClr val="accent2">
              <a:hueOff val="-1091522"/>
              <a:satOff val="-62946"/>
              <a:lumOff val="6471"/>
              <a:alphaOff val="0"/>
            </a:schemeClr>
          </a:fillRef>
          <a:effectRef idx="1">
            <a:schemeClr val="accent2">
              <a:hueOff val="-1091522"/>
              <a:satOff val="-62946"/>
              <a:lumOff val="6471"/>
              <a:alphaOff val="0"/>
            </a:schemeClr>
          </a:effectRef>
          <a:fontRef idx="minor">
            <a:schemeClr val="dk1"/>
          </a:fontRef>
        </p:style>
      </p:sp>
      <p:sp>
        <p:nvSpPr>
          <p:cNvPr id="7" name="Прямоугольник 6"/>
          <p:cNvSpPr/>
          <p:nvPr/>
        </p:nvSpPr>
        <p:spPr>
          <a:xfrm>
            <a:off x="6680559" y="3514170"/>
            <a:ext cx="22114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Городской клуб </a:t>
            </a:r>
          </a:p>
          <a:p>
            <a:pPr lvl="0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«Наставник»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май 2021 – создание  Клуба;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сентябрь 2021 – намечены пути развития наставничества в ОУ;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декабрь 2021 – первое обобщение опыта ОУ и ДОУ;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март 2022 – литературно-музыкальная гостиная «Еще раз про любовь…»</a:t>
            </a:r>
          </a:p>
          <a:p>
            <a:pPr lvl="0"/>
            <a:endParaRPr lang="ru-RU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2437922"/>
            <a:ext cx="3632965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190500" lvl="0" algn="ctr"/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сессия</a:t>
            </a:r>
          </a:p>
          <a:p>
            <a:pPr marL="190500" lvl="0" algn="ctr"/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«Наставничество как как важный элемент формирования профессиональных компетенций </a:t>
            </a:r>
            <a:r>
              <a:rPr lang="ru-RU" sz="1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молодых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</a:t>
            </a:r>
            <a:r>
              <a:rPr lang="ru-RU" sz="1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ru-RU" sz="11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3179" y="4858741"/>
            <a:ext cx="306807" cy="306807"/>
          </a:xfrm>
          <a:prstGeom prst="triangle">
            <a:avLst>
              <a:gd name="adj" fmla="val 100000"/>
            </a:avLst>
          </a:prstGeom>
        </p:spPr>
        <p:style>
          <a:lnRef idx="1">
            <a:schemeClr val="accent2">
              <a:hueOff val="-363841"/>
              <a:satOff val="-20982"/>
              <a:lumOff val="2157"/>
              <a:alphaOff val="0"/>
            </a:schemeClr>
          </a:lnRef>
          <a:fillRef idx="2">
            <a:schemeClr val="accent2">
              <a:hueOff val="-363841"/>
              <a:satOff val="-20982"/>
              <a:lumOff val="2157"/>
              <a:alphaOff val="0"/>
            </a:schemeClr>
          </a:fillRef>
          <a:effectRef idx="1">
            <a:schemeClr val="accent2">
              <a:hueOff val="-363841"/>
              <a:satOff val="-20982"/>
              <a:lumOff val="2157"/>
              <a:alphaOff val="0"/>
            </a:schemeClr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23951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альтернативный процесс 12"/>
          <p:cNvSpPr/>
          <p:nvPr/>
        </p:nvSpPr>
        <p:spPr>
          <a:xfrm>
            <a:off x="3108803" y="2913065"/>
            <a:ext cx="2246687" cy="15925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профессионального мастерства </a:t>
            </a:r>
          </a:p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 года»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октябрь-декабрь – подготовительный этап;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– заочный этап; </a:t>
            </a:r>
          </a:p>
          <a:p>
            <a:pPr algn="ctr"/>
            <a:r>
              <a:rPr lang="ru-RU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евраль – очный этап </a:t>
            </a:r>
            <a:endParaRPr lang="ru-RU" sz="1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80203" y="840941"/>
            <a:ext cx="1324977" cy="129993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E4E9EF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</a:t>
            </a:r>
            <a:r>
              <a:rPr lang="ru-RU" sz="105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методических идей и проектов «Разбуди талант!»</a:t>
            </a:r>
            <a:endParaRPr lang="ru-RU" sz="1050" dirty="0">
              <a:solidFill>
                <a:srgbClr val="E4E9EF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ноябрь-январь </a:t>
            </a:r>
            <a:endParaRPr lang="ru-RU" sz="105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328278" y="868643"/>
            <a:ext cx="1324978" cy="129402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E4E9EF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 методических разработок по изучению истории и культуры России</a:t>
            </a:r>
          </a:p>
          <a:p>
            <a:pPr algn="ctr"/>
            <a:r>
              <a:rPr lang="ru-RU" sz="10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март-май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475515" y="2973414"/>
            <a:ext cx="2100942" cy="153873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Всероссийский конкурс на </a:t>
            </a:r>
            <a:r>
              <a:rPr lang="ru-RU" sz="1200" dirty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присуждение премий лучшим учителям за </a:t>
            </a:r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достижения в </a:t>
            </a:r>
            <a:r>
              <a:rPr lang="ru-RU" sz="1200" dirty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педагогической </a:t>
            </a:r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деятельности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/>
                <a:ea typeface="Times New Roman"/>
              </a:rPr>
              <a:t>февраль-май</a:t>
            </a:r>
            <a:endParaRPr lang="ru-RU" sz="1200" i="1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 rot="10800000" flipH="1" flipV="1">
            <a:off x="880203" y="2955969"/>
            <a:ext cx="2110564" cy="14529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Всероссийский конкурс </a:t>
            </a:r>
            <a:endParaRPr lang="ru-RU" sz="1100" dirty="0" smtClean="0">
              <a:solidFill>
                <a:srgbClr val="2F5897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педагогики, воспитания и 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детьми и молодежью </a:t>
            </a:r>
            <a:endParaRPr lang="ru-RU" sz="1100" dirty="0" smtClean="0">
              <a:solidFill>
                <a:srgbClr val="2F5897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 </a:t>
            </a: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нравственный подвиг учителя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r>
              <a:rPr lang="ru-RU" sz="11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январь-март</a:t>
            </a:r>
            <a:endParaRPr lang="ru-RU" sz="11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50000" y="842919"/>
            <a:ext cx="1403960" cy="12901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и фестивали для педагогических работников ДОУ </a:t>
            </a:r>
            <a:r>
              <a:rPr lang="ru-RU" sz="105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конкурсов в течение года)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5100" y="151346"/>
            <a:ext cx="660400" cy="63857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Л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Ь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1153" y="144261"/>
            <a:ext cx="8177703" cy="603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Городские конкурсы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профессионального мастерства и конференция педагогических  работников с целью мотивирования педагогов на участие в «статусных» конкурсах 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92685" y="856158"/>
            <a:ext cx="2206173" cy="14747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Конференция </a:t>
            </a: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Профессионально-личностное развитие педагога: </a:t>
            </a:r>
            <a:endParaRPr lang="ru-RU" sz="105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самореализации его творческой индивидуальности </a:t>
            </a:r>
          </a:p>
          <a:p>
            <a:pPr algn="ctr"/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развитию индивидуальных способностей </a:t>
            </a: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обучающегося»</a:t>
            </a:r>
            <a:endParaRPr lang="ru-RU" sz="105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1154" y="4605873"/>
            <a:ext cx="8177704" cy="511628"/>
          </a:xfrm>
          <a:prstGeom prst="rect">
            <a:avLst/>
          </a:prstGeom>
          <a:solidFill>
            <a:srgbClr val="CC99FF">
              <a:alpha val="23000"/>
            </a:srgb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административно-педагогических команд и педагогов </a:t>
            </a:r>
          </a:p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этапе подготовки событий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74087" y="5360382"/>
            <a:ext cx="1692424" cy="721725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Обучающие семинары  ТОГИРРО 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36030" y="5337974"/>
            <a:ext cx="1692424" cy="738779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Тренинги с целью мотивации педагогов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36030" y="845460"/>
            <a:ext cx="1428206" cy="13678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 методических идей и проектов учителей-логопедов (ПМПК            г. Тюмени)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196585" y="5242001"/>
            <a:ext cx="1692424" cy="693963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Заключительные семинары по итогам конкурсов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8449" y="5219591"/>
            <a:ext cx="1807058" cy="1224751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Установочные и практико-ориентированные семинары для заместителей руководителей ОО и педагогов (ИМЦ) 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85314" y="2975028"/>
            <a:ext cx="1458686" cy="15736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 «Созвездие»,</a:t>
            </a:r>
          </a:p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«Директор года России», «Флагманы образования. Школы»</a:t>
            </a:r>
            <a:endParaRPr lang="ru-RU" sz="105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5500" y="2330863"/>
            <a:ext cx="8173357" cy="553701"/>
          </a:xfrm>
          <a:prstGeom prst="rect">
            <a:avLst/>
          </a:prstGeom>
          <a:solidFill>
            <a:srgbClr val="33CC33">
              <a:alpha val="15000"/>
            </a:srgb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профессионального мастерства с выходом на региональный </a:t>
            </a:r>
          </a:p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всероссийский уровень 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65560" y="188640"/>
            <a:ext cx="8424936" cy="22322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 мной работали десятки молодых педагогов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Я убедился, что как бы человек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успешно не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кончил педагогический вуз, как бы он не был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талантлив, 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не будет учиться на опыте, никогда не будет хорошим педагогом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 учился у более старых педагогов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…»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А.С. Макаренко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0788" y="3267224"/>
            <a:ext cx="3738388" cy="10258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наставника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4592" y="3244044"/>
            <a:ext cx="3960440" cy="10490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молодого специалиста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13532" y="2848000"/>
            <a:ext cx="504056" cy="792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 rot="21061757">
            <a:off x="8543901" y="2748732"/>
            <a:ext cx="504056" cy="8409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4100" y="2619400"/>
            <a:ext cx="820891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Наставничество – двусторонний процесс  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29312" y="4581128"/>
            <a:ext cx="3857860" cy="1944216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целенаправленного формирования личности, профессиональных компетенций молодого специалиста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016" y="4581128"/>
            <a:ext cx="4407036" cy="20162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Наставник обладает определенным опытом и знаниями, помогает молодому педагогу в профессиональном развитии 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4048" y="1340768"/>
            <a:ext cx="3888432" cy="46501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содействовать: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сокращению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срока адаптации молодых специалистов к конкретным условиям профессиональной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осознанию ими целей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задач своей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деятельности;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помочь молодому педагогу понять технологию педагогической работы, преодолеть профессиональные затруднения, развивать личностные качества,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2648" y="1340768"/>
            <a:ext cx="4392488" cy="46501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наставничества</a:t>
            </a:r>
            <a:r>
              <a:rPr lang="ru-RU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создание условий для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молодых педагогов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саморазвитию, эффективной педагогической деятельности, стремлению системно развивать  профессиональные компетенции;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методическое сопровождение и поддержка молодых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0904" y="404664"/>
            <a:ext cx="8379568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задачи наставничества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ChangeArrowheads="1"/>
          </p:cNvSpPr>
          <p:nvPr/>
        </p:nvSpPr>
        <p:spPr bwMode="gray">
          <a:xfrm>
            <a:off x="5584974" y="951877"/>
            <a:ext cx="218351" cy="4857179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ru-RU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gray">
          <a:xfrm>
            <a:off x="7962956" y="951876"/>
            <a:ext cx="218351" cy="4857179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ru-RU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gray">
          <a:xfrm>
            <a:off x="3561188" y="974886"/>
            <a:ext cx="218351" cy="4857179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4915696" y="1194805"/>
            <a:ext cx="3977150" cy="5141844"/>
            <a:chOff x="5226993" y="1619277"/>
            <a:chExt cx="3305175" cy="4774760"/>
          </a:xfrm>
        </p:grpSpPr>
        <p:sp>
          <p:nvSpPr>
            <p:cNvPr id="22530" name="Oval 3"/>
            <p:cNvSpPr>
              <a:spLocks noChangeArrowheads="1"/>
            </p:cNvSpPr>
            <p:nvPr/>
          </p:nvSpPr>
          <p:spPr bwMode="gray">
            <a:xfrm flipV="1">
              <a:off x="5226993" y="5788170"/>
              <a:ext cx="3305175" cy="605867"/>
            </a:xfrm>
            <a:prstGeom prst="ellipse">
              <a:avLst/>
            </a:prstGeom>
            <a:solidFill>
              <a:srgbClr val="000000">
                <a:alpha val="3019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ru-RU"/>
            </a:p>
          </p:txBody>
        </p:sp>
        <p:sp>
          <p:nvSpPr>
            <p:cNvPr id="17" name="AutoShape 7"/>
            <p:cNvSpPr>
              <a:spLocks noChangeArrowheads="1"/>
            </p:cNvSpPr>
            <p:nvPr/>
          </p:nvSpPr>
          <p:spPr bwMode="gray">
            <a:xfrm>
              <a:off x="5292543" y="1619277"/>
              <a:ext cx="3151222" cy="1496774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 наставников появляется 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возможность карьерного роста;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поощрение, признание их 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профессионализма</a:t>
              </a:r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AutoShape 7"/>
            <p:cNvSpPr>
              <a:spLocks noChangeArrowheads="1"/>
            </p:cNvSpPr>
            <p:nvPr/>
          </p:nvSpPr>
          <p:spPr bwMode="gray">
            <a:xfrm>
              <a:off x="5314786" y="4196008"/>
              <a:ext cx="3106738" cy="1336429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Закрепление молодых педагогов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системе образования,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определяется перспектива их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профессионального  роста</a:t>
              </a:r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531" name="Group 4"/>
          <p:cNvGrpSpPr>
            <a:grpSpLocks/>
          </p:cNvGrpSpPr>
          <p:nvPr/>
        </p:nvGrpSpPr>
        <p:grpSpPr bwMode="auto">
          <a:xfrm>
            <a:off x="238163" y="996079"/>
            <a:ext cx="4248985" cy="4857179"/>
            <a:chOff x="612" y="1541"/>
            <a:chExt cx="2160" cy="214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gray">
            <a:xfrm>
              <a:off x="957" y="1541"/>
              <a:ext cx="111" cy="2142"/>
            </a:xfrm>
            <a:prstGeom prst="rect">
              <a:avLst/>
            </a:pr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79879" name="AutoShape 7"/>
            <p:cNvSpPr>
              <a:spLocks noChangeArrowheads="1"/>
            </p:cNvSpPr>
            <p:nvPr/>
          </p:nvSpPr>
          <p:spPr bwMode="gray">
            <a:xfrm>
              <a:off x="612" y="1629"/>
              <a:ext cx="2160" cy="583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b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Способствует повышению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b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профессионального уровня 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b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педагогов и как следствие –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b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повышению качества образования</a:t>
              </a:r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880" name="AutoShape 8"/>
            <p:cNvSpPr>
              <a:spLocks noChangeArrowheads="1"/>
            </p:cNvSpPr>
            <p:nvPr/>
          </p:nvSpPr>
          <p:spPr bwMode="gray">
            <a:xfrm>
              <a:off x="612" y="2286"/>
              <a:ext cx="2160" cy="625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Позволяет решать вопросы 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профессионального взаимодействия 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педагогов, развивать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позитивное отношение к работе</a:t>
              </a:r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881" name="AutoShape 9"/>
            <p:cNvSpPr>
              <a:spLocks noChangeArrowheads="1"/>
            </p:cNvSpPr>
            <p:nvPr/>
          </p:nvSpPr>
          <p:spPr bwMode="gray">
            <a:xfrm>
              <a:off x="612" y="3036"/>
              <a:ext cx="2160" cy="543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Повышается управленческий уровень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образовательной организации;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расширяются профессиональные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компетенции педагогов</a:t>
              </a:r>
            </a:p>
          </p:txBody>
        </p:sp>
      </p:grpSp>
      <p:sp>
        <p:nvSpPr>
          <p:cNvPr id="22532" name="AutoShape 12"/>
          <p:cNvSpPr>
            <a:spLocks noChangeArrowheads="1"/>
          </p:cNvSpPr>
          <p:nvPr/>
        </p:nvSpPr>
        <p:spPr bwMode="auto">
          <a:xfrm>
            <a:off x="533400" y="1295400"/>
            <a:ext cx="6553200" cy="866775"/>
          </a:xfrm>
          <a:prstGeom prst="roundRect">
            <a:avLst>
              <a:gd name="adj" fmla="val 0"/>
            </a:avLst>
          </a:prstGeom>
          <a:noFill/>
          <a:ln w="1905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 b="0">
              <a:cs typeface="Arial" charset="0"/>
            </a:endParaRPr>
          </a:p>
        </p:txBody>
      </p:sp>
      <p:sp>
        <p:nvSpPr>
          <p:cNvPr id="22534" name="Rectangle 23"/>
          <p:cNvSpPr>
            <a:spLocks noGrp="1" noChangeArrowheads="1"/>
          </p:cNvSpPr>
          <p:nvPr>
            <p:ph type="title"/>
          </p:nvPr>
        </p:nvSpPr>
        <p:spPr>
          <a:xfrm>
            <a:off x="372250" y="171451"/>
            <a:ext cx="8370045" cy="59325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перспективы открывает наставничество?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gray">
          <a:xfrm>
            <a:off x="4923088" y="2909549"/>
            <a:ext cx="3791897" cy="838338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2235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  <a:defRPr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Наставник учится принятию </a:t>
            </a:r>
          </a:p>
          <a:p>
            <a:pPr algn="ctr" eaLnBrk="0" hangingPunct="0">
              <a:buFont typeface="Wingdings" pitchFamily="2" charset="2"/>
              <a:buNone/>
              <a:defRPr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конструктивных решений </a:t>
            </a:r>
          </a:p>
        </p:txBody>
      </p:sp>
      <p:sp>
        <p:nvSpPr>
          <p:cNvPr id="22529" name="Oval 2"/>
          <p:cNvSpPr>
            <a:spLocks noChangeArrowheads="1"/>
          </p:cNvSpPr>
          <p:nvPr/>
        </p:nvSpPr>
        <p:spPr bwMode="gray">
          <a:xfrm flipV="1">
            <a:off x="477963" y="5793650"/>
            <a:ext cx="3980809" cy="619247"/>
          </a:xfrm>
          <a:prstGeom prst="ellipse">
            <a:avLst/>
          </a:prstGeom>
          <a:solidFill>
            <a:srgbClr val="000000">
              <a:alpha val="30196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0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1396</Words>
  <Application>Microsoft Office PowerPoint</Application>
  <PresentationFormat>Экран (4:3)</PresentationFormat>
  <Paragraphs>197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перспективы открывает наставничество?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Зухра Г. Исхакова</cp:lastModifiedBy>
  <cp:revision>77</cp:revision>
  <cp:lastPrinted>2022-06-21T12:00:46Z</cp:lastPrinted>
  <dcterms:created xsi:type="dcterms:W3CDTF">2020-04-25T15:10:22Z</dcterms:created>
  <dcterms:modified xsi:type="dcterms:W3CDTF">2022-06-21T12:44:22Z</dcterms:modified>
</cp:coreProperties>
</file>